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58" r:id="rId4"/>
    <p:sldId id="259" r:id="rId5"/>
    <p:sldId id="260" r:id="rId6"/>
    <p:sldId id="261" r:id="rId7"/>
    <p:sldId id="264" r:id="rId8"/>
    <p:sldId id="262" r:id="rId9"/>
    <p:sldId id="265" r:id="rId10"/>
    <p:sldId id="266" r:id="rId11"/>
    <p:sldId id="267" r:id="rId12"/>
    <p:sldId id="275" r:id="rId13"/>
    <p:sldId id="273" r:id="rId14"/>
    <p:sldId id="274" r:id="rId15"/>
    <p:sldId id="276" r:id="rId16"/>
    <p:sldId id="268" r:id="rId17"/>
    <p:sldId id="269" r:id="rId18"/>
    <p:sldId id="270" r:id="rId19"/>
    <p:sldId id="271" r:id="rId20"/>
    <p:sldId id="272" r:id="rId21"/>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84" y="-27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DF2E715A-AEBA-41B9-893D-4C7163565D96}" type="datetimeFigureOut">
              <a:rPr lang="en-US" smtClean="0"/>
              <a:t>5/23/2013</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FD932A35-D770-4787-BEE3-AE799F73763C}" type="slidenum">
              <a:rPr lang="en-US" smtClean="0"/>
              <a:t>‹#›</a:t>
            </a:fld>
            <a:endParaRPr lang="en-US"/>
          </a:p>
        </p:txBody>
      </p:sp>
    </p:spTree>
    <p:extLst>
      <p:ext uri="{BB962C8B-B14F-4D97-AF65-F5344CB8AC3E}">
        <p14:creationId xmlns:p14="http://schemas.microsoft.com/office/powerpoint/2010/main" val="897005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932A35-D770-4787-BEE3-AE799F73763C}" type="slidenum">
              <a:rPr lang="en-US" smtClean="0"/>
              <a:t>19</a:t>
            </a:fld>
            <a:endParaRPr lang="en-US"/>
          </a:p>
        </p:txBody>
      </p:sp>
    </p:spTree>
    <p:extLst>
      <p:ext uri="{BB962C8B-B14F-4D97-AF65-F5344CB8AC3E}">
        <p14:creationId xmlns:p14="http://schemas.microsoft.com/office/powerpoint/2010/main" val="484275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B078182-02F0-4645-9470-C62F422E0247}" type="datetimeFigureOut">
              <a:rPr lang="en-US" smtClean="0"/>
              <a:t>5/21/2013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5F9263-266E-451D-8724-6945B94918B3}" type="slidenum">
              <a:rPr lang="en-US" smtClean="0"/>
              <a:t>‹#›</a:t>
            </a:fld>
            <a:endParaRPr lang="en-US"/>
          </a:p>
        </p:txBody>
      </p:sp>
    </p:spTree>
    <p:extLst>
      <p:ext uri="{BB962C8B-B14F-4D97-AF65-F5344CB8AC3E}">
        <p14:creationId xmlns:p14="http://schemas.microsoft.com/office/powerpoint/2010/main" val="834468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078182-02F0-4645-9470-C62F422E0247}" type="datetimeFigureOut">
              <a:rPr lang="en-US" smtClean="0"/>
              <a:t>5/21/2013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5F9263-266E-451D-8724-6945B94918B3}" type="slidenum">
              <a:rPr lang="en-US" smtClean="0"/>
              <a:t>‹#›</a:t>
            </a:fld>
            <a:endParaRPr lang="en-US"/>
          </a:p>
        </p:txBody>
      </p:sp>
    </p:spTree>
    <p:extLst>
      <p:ext uri="{BB962C8B-B14F-4D97-AF65-F5344CB8AC3E}">
        <p14:creationId xmlns:p14="http://schemas.microsoft.com/office/powerpoint/2010/main" val="3060735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078182-02F0-4645-9470-C62F422E0247}" type="datetimeFigureOut">
              <a:rPr lang="en-US" smtClean="0"/>
              <a:t>5/21/2013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5F9263-266E-451D-8724-6945B94918B3}" type="slidenum">
              <a:rPr lang="en-US" smtClean="0"/>
              <a:t>‹#›</a:t>
            </a:fld>
            <a:endParaRPr lang="en-US"/>
          </a:p>
        </p:txBody>
      </p:sp>
    </p:spTree>
    <p:extLst>
      <p:ext uri="{BB962C8B-B14F-4D97-AF65-F5344CB8AC3E}">
        <p14:creationId xmlns:p14="http://schemas.microsoft.com/office/powerpoint/2010/main" val="3880978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078182-02F0-4645-9470-C62F422E0247}" type="datetimeFigureOut">
              <a:rPr lang="en-US" smtClean="0"/>
              <a:t>5/21/2013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5F9263-266E-451D-8724-6945B94918B3}" type="slidenum">
              <a:rPr lang="en-US" smtClean="0"/>
              <a:t>‹#›</a:t>
            </a:fld>
            <a:endParaRPr lang="en-US"/>
          </a:p>
        </p:txBody>
      </p:sp>
    </p:spTree>
    <p:extLst>
      <p:ext uri="{BB962C8B-B14F-4D97-AF65-F5344CB8AC3E}">
        <p14:creationId xmlns:p14="http://schemas.microsoft.com/office/powerpoint/2010/main" val="732190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078182-02F0-4645-9470-C62F422E0247}" type="datetimeFigureOut">
              <a:rPr lang="en-US" smtClean="0"/>
              <a:t>5/21/2013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5F9263-266E-451D-8724-6945B94918B3}" type="slidenum">
              <a:rPr lang="en-US" smtClean="0"/>
              <a:t>‹#›</a:t>
            </a:fld>
            <a:endParaRPr lang="en-US"/>
          </a:p>
        </p:txBody>
      </p:sp>
    </p:spTree>
    <p:extLst>
      <p:ext uri="{BB962C8B-B14F-4D97-AF65-F5344CB8AC3E}">
        <p14:creationId xmlns:p14="http://schemas.microsoft.com/office/powerpoint/2010/main" val="14217499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B078182-02F0-4645-9470-C62F422E0247}" type="datetimeFigureOut">
              <a:rPr lang="en-US" smtClean="0"/>
              <a:t>5/21/2013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5F9263-266E-451D-8724-6945B94918B3}" type="slidenum">
              <a:rPr lang="en-US" smtClean="0"/>
              <a:t>‹#›</a:t>
            </a:fld>
            <a:endParaRPr lang="en-US"/>
          </a:p>
        </p:txBody>
      </p:sp>
    </p:spTree>
    <p:extLst>
      <p:ext uri="{BB962C8B-B14F-4D97-AF65-F5344CB8AC3E}">
        <p14:creationId xmlns:p14="http://schemas.microsoft.com/office/powerpoint/2010/main" val="3299949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B078182-02F0-4645-9470-C62F422E0247}" type="datetimeFigureOut">
              <a:rPr lang="en-US" smtClean="0"/>
              <a:t>5/21/2013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5F9263-266E-451D-8724-6945B94918B3}" type="slidenum">
              <a:rPr lang="en-US" smtClean="0"/>
              <a:t>‹#›</a:t>
            </a:fld>
            <a:endParaRPr lang="en-US"/>
          </a:p>
        </p:txBody>
      </p:sp>
    </p:spTree>
    <p:extLst>
      <p:ext uri="{BB962C8B-B14F-4D97-AF65-F5344CB8AC3E}">
        <p14:creationId xmlns:p14="http://schemas.microsoft.com/office/powerpoint/2010/main" val="1462655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B078182-02F0-4645-9470-C62F422E0247}" type="datetimeFigureOut">
              <a:rPr lang="en-US" smtClean="0"/>
              <a:t>5/21/2013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5F9263-266E-451D-8724-6945B94918B3}" type="slidenum">
              <a:rPr lang="en-US" smtClean="0"/>
              <a:t>‹#›</a:t>
            </a:fld>
            <a:endParaRPr lang="en-US"/>
          </a:p>
        </p:txBody>
      </p:sp>
    </p:spTree>
    <p:extLst>
      <p:ext uri="{BB962C8B-B14F-4D97-AF65-F5344CB8AC3E}">
        <p14:creationId xmlns:p14="http://schemas.microsoft.com/office/powerpoint/2010/main" val="3688291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078182-02F0-4645-9470-C62F422E0247}" type="datetimeFigureOut">
              <a:rPr lang="en-US" smtClean="0"/>
              <a:t>5/21/2013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5F9263-266E-451D-8724-6945B94918B3}" type="slidenum">
              <a:rPr lang="en-US" smtClean="0"/>
              <a:t>‹#›</a:t>
            </a:fld>
            <a:endParaRPr lang="en-US"/>
          </a:p>
        </p:txBody>
      </p:sp>
    </p:spTree>
    <p:extLst>
      <p:ext uri="{BB962C8B-B14F-4D97-AF65-F5344CB8AC3E}">
        <p14:creationId xmlns:p14="http://schemas.microsoft.com/office/powerpoint/2010/main" val="6565544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078182-02F0-4645-9470-C62F422E0247}" type="datetimeFigureOut">
              <a:rPr lang="en-US" smtClean="0"/>
              <a:t>5/21/2013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5F9263-266E-451D-8724-6945B94918B3}" type="slidenum">
              <a:rPr lang="en-US" smtClean="0"/>
              <a:t>‹#›</a:t>
            </a:fld>
            <a:endParaRPr lang="en-US"/>
          </a:p>
        </p:txBody>
      </p:sp>
    </p:spTree>
    <p:extLst>
      <p:ext uri="{BB962C8B-B14F-4D97-AF65-F5344CB8AC3E}">
        <p14:creationId xmlns:p14="http://schemas.microsoft.com/office/powerpoint/2010/main" val="2947900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078182-02F0-4645-9470-C62F422E0247}" type="datetimeFigureOut">
              <a:rPr lang="en-US" smtClean="0"/>
              <a:t>5/21/2013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5F9263-266E-451D-8724-6945B94918B3}" type="slidenum">
              <a:rPr lang="en-US" smtClean="0"/>
              <a:t>‹#›</a:t>
            </a:fld>
            <a:endParaRPr lang="en-US"/>
          </a:p>
        </p:txBody>
      </p:sp>
    </p:spTree>
    <p:extLst>
      <p:ext uri="{BB962C8B-B14F-4D97-AF65-F5344CB8AC3E}">
        <p14:creationId xmlns:p14="http://schemas.microsoft.com/office/powerpoint/2010/main" val="296715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078182-02F0-4645-9470-C62F422E0247}" type="datetimeFigureOut">
              <a:rPr lang="en-US" smtClean="0"/>
              <a:t>5/21/2013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5F9263-266E-451D-8724-6945B94918B3}" type="slidenum">
              <a:rPr lang="en-US" smtClean="0"/>
              <a:t>‹#›</a:t>
            </a:fld>
            <a:endParaRPr lang="en-US"/>
          </a:p>
        </p:txBody>
      </p:sp>
    </p:spTree>
    <p:extLst>
      <p:ext uri="{BB962C8B-B14F-4D97-AF65-F5344CB8AC3E}">
        <p14:creationId xmlns:p14="http://schemas.microsoft.com/office/powerpoint/2010/main" val="19447957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hyperlink" Target="http://www.cwrl.utexas.edu/~benjamin/316kfall/316kunit3/studentprojects/kipling/halfdevil.html" TargetMode="External"/><Relationship Id="rId2" Type="http://schemas.openxmlformats.org/officeDocument/2006/relationships/hyperlink" Target="http://www.cwrl.utexas.edu/~benjamin/316kfall/316kunit3/studentprojects/kipling/whiteman'sburden.html" TargetMode="Externa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Human Right Abuses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4170112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Text Placeholder 4"/>
          <p:cNvSpPr>
            <a:spLocks noGrp="1"/>
          </p:cNvSpPr>
          <p:nvPr>
            <p:ph type="body" idx="1"/>
          </p:nvPr>
        </p:nvSpPr>
        <p:spPr/>
        <p:txBody>
          <a:bodyPr/>
          <a:lstStyle/>
          <a:p>
            <a:endParaRPr lang="en-US"/>
          </a:p>
        </p:txBody>
      </p:sp>
      <p:sp>
        <p:nvSpPr>
          <p:cNvPr id="6" name="Content Placeholder 5"/>
          <p:cNvSpPr>
            <a:spLocks noGrp="1"/>
          </p:cNvSpPr>
          <p:nvPr>
            <p:ph sz="half" idx="2"/>
          </p:nvPr>
        </p:nvSpPr>
        <p:spPr/>
        <p:txBody>
          <a:bodyPr>
            <a:normAutofit/>
          </a:bodyPr>
          <a:lstStyle/>
          <a:p>
            <a:endParaRPr lang="en-US" dirty="0"/>
          </a:p>
        </p:txBody>
      </p:sp>
      <p:sp>
        <p:nvSpPr>
          <p:cNvPr id="7" name="Text Placeholder 6"/>
          <p:cNvSpPr>
            <a:spLocks noGrp="1"/>
          </p:cNvSpPr>
          <p:nvPr>
            <p:ph type="body" sz="quarter" idx="3"/>
          </p:nvPr>
        </p:nvSpPr>
        <p:spPr/>
        <p:txBody>
          <a:bodyPr/>
          <a:lstStyle/>
          <a:p>
            <a:endParaRPr lang="en-US"/>
          </a:p>
        </p:txBody>
      </p:sp>
      <p:sp>
        <p:nvSpPr>
          <p:cNvPr id="8" name="Content Placeholder 7"/>
          <p:cNvSpPr>
            <a:spLocks noGrp="1"/>
          </p:cNvSpPr>
          <p:nvPr>
            <p:ph sz="quarter" idx="4"/>
          </p:nvPr>
        </p:nvSpPr>
        <p:spPr/>
        <p:txBody>
          <a:bodyPr/>
          <a:lstStyle/>
          <a:p>
            <a:endParaRPr lang="en-US"/>
          </a:p>
        </p:txBody>
      </p:sp>
      <p:pic>
        <p:nvPicPr>
          <p:cNvPr id="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1295400" y="609600"/>
            <a:ext cx="6769210" cy="4627563"/>
          </a:xfrm>
          <a:prstGeom prst="rect">
            <a:avLst/>
          </a:prstGeom>
          <a:noFill/>
          <a:ln/>
        </p:spPr>
      </p:pic>
    </p:spTree>
    <p:extLst>
      <p:ext uri="{BB962C8B-B14F-4D97-AF65-F5344CB8AC3E}">
        <p14:creationId xmlns:p14="http://schemas.microsoft.com/office/powerpoint/2010/main" val="16740107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US" dirty="0" smtClean="0"/>
              <a:t>Armenian Massacre</a:t>
            </a:r>
            <a:br>
              <a:rPr lang="en-US" dirty="0" smtClean="0"/>
            </a:br>
            <a:r>
              <a:rPr lang="en-US" dirty="0" smtClean="0"/>
              <a:t>1915</a:t>
            </a:r>
            <a:endParaRPr lang="en-US" dirty="0"/>
          </a:p>
        </p:txBody>
      </p:sp>
      <p:pic>
        <p:nvPicPr>
          <p:cNvPr id="10" name="Picture 4" descr="Armenian family, massacred by the Turk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16673" y="1466185"/>
            <a:ext cx="3902927" cy="2667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 name="TextBox 10"/>
          <p:cNvSpPr txBox="1"/>
          <p:nvPr/>
        </p:nvSpPr>
        <p:spPr>
          <a:xfrm>
            <a:off x="4419600" y="1447800"/>
            <a:ext cx="4114800" cy="5299912"/>
          </a:xfrm>
          <a:prstGeom prst="rect">
            <a:avLst/>
          </a:prstGeom>
          <a:noFill/>
        </p:spPr>
        <p:txBody>
          <a:bodyPr wrap="square" rtlCol="0">
            <a:spAutoFit/>
          </a:bodyPr>
          <a:lstStyle/>
          <a:p>
            <a:pPr marL="285750" indent="-285750">
              <a:lnSpc>
                <a:spcPct val="80000"/>
              </a:lnSpc>
              <a:buFont typeface="Arial" pitchFamily="34" charset="0"/>
              <a:buChar char="•"/>
            </a:pPr>
            <a:r>
              <a:rPr lang="en-US" dirty="0">
                <a:latin typeface="Arial" charset="0"/>
              </a:rPr>
              <a:t/>
            </a:r>
            <a:br>
              <a:rPr lang="en-US" dirty="0">
                <a:latin typeface="Arial" charset="0"/>
              </a:rPr>
            </a:br>
            <a:r>
              <a:rPr lang="en-US" dirty="0" smtClean="0">
                <a:latin typeface="Arial" charset="0"/>
              </a:rPr>
              <a:t>During WW1 – Ottoman Empire </a:t>
            </a:r>
            <a:r>
              <a:rPr lang="en-US" dirty="0" smtClean="0">
                <a:latin typeface="Arial" charset="0"/>
              </a:rPr>
              <a:t>Disarmed the Armenians in the army, place them into labor battalions and then kill them. </a:t>
            </a:r>
          </a:p>
          <a:p>
            <a:pPr marL="285750" indent="-285750">
              <a:lnSpc>
                <a:spcPct val="80000"/>
              </a:lnSpc>
              <a:buFont typeface="Arial" pitchFamily="34" charset="0"/>
              <a:buChar char="•"/>
            </a:pPr>
            <a:r>
              <a:rPr lang="en-US" dirty="0" smtClean="0">
                <a:latin typeface="Arial" charset="0"/>
              </a:rPr>
              <a:t>On April 24, 1915, the Armenian political and intellectual leaders were gathered and killed. </a:t>
            </a:r>
          </a:p>
          <a:p>
            <a:pPr marL="285750" indent="-285750">
              <a:lnSpc>
                <a:spcPct val="80000"/>
              </a:lnSpc>
              <a:buFont typeface="Arial" pitchFamily="34" charset="0"/>
              <a:buChar char="•"/>
            </a:pPr>
            <a:r>
              <a:rPr lang="en-US" dirty="0" smtClean="0">
                <a:latin typeface="Arial" charset="0"/>
              </a:rPr>
              <a:t>The rest of the men, and the women and children were marched off to concentration camps in the desert. Here, they would starve and thirst to death in the burning sun. Prisoners were starved, beaten, raped and murdered by unmerciful guards.</a:t>
            </a:r>
          </a:p>
          <a:p>
            <a:pPr marL="285750" indent="-285750">
              <a:lnSpc>
                <a:spcPct val="80000"/>
              </a:lnSpc>
              <a:buFont typeface="Arial" pitchFamily="34" charset="0"/>
              <a:buChar char="•"/>
            </a:pPr>
            <a:endParaRPr lang="en-US" dirty="0">
              <a:latin typeface="Arial" charset="0"/>
            </a:endParaRPr>
          </a:p>
          <a:p>
            <a:pPr>
              <a:lnSpc>
                <a:spcPct val="80000"/>
              </a:lnSpc>
            </a:pPr>
            <a:r>
              <a:rPr lang="en-US" dirty="0" smtClean="0">
                <a:latin typeface="Arial" charset="0"/>
              </a:rPr>
              <a:t>What was done about it?</a:t>
            </a:r>
          </a:p>
          <a:p>
            <a:pPr marL="285750" indent="-285750">
              <a:lnSpc>
                <a:spcPct val="80000"/>
              </a:lnSpc>
              <a:buFont typeface="Arial" pitchFamily="34" charset="0"/>
              <a:buChar char="•"/>
            </a:pPr>
            <a:r>
              <a:rPr lang="en-US" dirty="0" smtClean="0">
                <a:latin typeface="Arial" charset="0"/>
              </a:rPr>
              <a:t>Nothing – Hitler will use it to justify his slaughter of the Jews</a:t>
            </a:r>
          </a:p>
          <a:p>
            <a:pPr marL="285750" indent="-285750">
              <a:lnSpc>
                <a:spcPct val="80000"/>
              </a:lnSpc>
              <a:buFont typeface="Arial" pitchFamily="34" charset="0"/>
              <a:buChar char="•"/>
            </a:pPr>
            <a:r>
              <a:rPr lang="en-US" dirty="0" smtClean="0">
                <a:latin typeface="Arial" charset="0"/>
              </a:rPr>
              <a:t>Turkey never forced to recognize it.</a:t>
            </a:r>
            <a:endParaRPr lang="en-US" dirty="0" smtClean="0">
              <a:latin typeface="Arial" charset="0"/>
            </a:endParaRPr>
          </a:p>
          <a:p>
            <a:endParaRPr lang="en-US" dirty="0" smtClean="0"/>
          </a:p>
          <a:p>
            <a:endParaRPr lang="en-US" dirty="0"/>
          </a:p>
        </p:txBody>
      </p:sp>
      <p:sp>
        <p:nvSpPr>
          <p:cNvPr id="12" name="Rectangle 11"/>
          <p:cNvSpPr/>
          <p:nvPr/>
        </p:nvSpPr>
        <p:spPr>
          <a:xfrm>
            <a:off x="304800" y="4419600"/>
            <a:ext cx="3733800" cy="1588127"/>
          </a:xfrm>
          <a:prstGeom prst="rect">
            <a:avLst/>
          </a:prstGeom>
        </p:spPr>
        <p:txBody>
          <a:bodyPr wrap="square">
            <a:spAutoFit/>
          </a:bodyPr>
          <a:lstStyle/>
          <a:p>
            <a:pPr>
              <a:lnSpc>
                <a:spcPct val="90000"/>
              </a:lnSpc>
            </a:pPr>
            <a:r>
              <a:rPr lang="en-US" b="1" dirty="0" smtClean="0">
                <a:solidFill>
                  <a:srgbClr val="FF0066"/>
                </a:solidFill>
                <a:latin typeface="Arial" charset="0"/>
              </a:rPr>
              <a:t>Armenians</a:t>
            </a:r>
            <a:r>
              <a:rPr lang="en-US" dirty="0" smtClean="0">
                <a:latin typeface="Arial" charset="0"/>
              </a:rPr>
              <a:t> Christians lived in north/eastern Turkey – Muslim Turks had overtaken territory and restricted Armenians to live in “</a:t>
            </a:r>
            <a:r>
              <a:rPr lang="en-US" dirty="0" smtClean="0">
                <a:solidFill>
                  <a:srgbClr val="FF0066"/>
                </a:solidFill>
                <a:latin typeface="Arial" charset="0"/>
              </a:rPr>
              <a:t>millets</a:t>
            </a:r>
            <a:r>
              <a:rPr lang="en-US" dirty="0" smtClean="0">
                <a:latin typeface="Arial" charset="0"/>
              </a:rPr>
              <a:t>” – segregated religious communities </a:t>
            </a:r>
            <a:endParaRPr lang="en-US" dirty="0" smtClean="0">
              <a:latin typeface="Arial" charset="0"/>
            </a:endParaRPr>
          </a:p>
        </p:txBody>
      </p:sp>
    </p:spTree>
    <p:extLst>
      <p:ext uri="{BB962C8B-B14F-4D97-AF65-F5344CB8AC3E}">
        <p14:creationId xmlns:p14="http://schemas.microsoft.com/office/powerpoint/2010/main" val="37970526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4" descr="Map of the Armenian Genocid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762000" y="228600"/>
            <a:ext cx="8153400" cy="61976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96008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Nazi Holocaust</a:t>
            </a:r>
            <a:endParaRPr lang="en-US" dirty="0"/>
          </a:p>
        </p:txBody>
      </p:sp>
      <p:sp>
        <p:nvSpPr>
          <p:cNvPr id="3" name="Content Placeholder 2"/>
          <p:cNvSpPr>
            <a:spLocks noGrp="1"/>
          </p:cNvSpPr>
          <p:nvPr>
            <p:ph idx="1"/>
          </p:nvPr>
        </p:nvSpPr>
        <p:spPr/>
        <p:txBody>
          <a:bodyPr>
            <a:normAutofit fontScale="62500" lnSpcReduction="20000"/>
          </a:bodyPr>
          <a:lstStyle/>
          <a:p>
            <a:pPr>
              <a:lnSpc>
                <a:spcPct val="80000"/>
              </a:lnSpc>
            </a:pPr>
            <a:r>
              <a:rPr lang="en-US" b="1" dirty="0" err="1" smtClean="0">
                <a:latin typeface="Arial" charset="0"/>
              </a:rPr>
              <a:t>Einsatzgruppen</a:t>
            </a:r>
            <a:r>
              <a:rPr lang="en-US" dirty="0" smtClean="0">
                <a:latin typeface="Arial" charset="0"/>
              </a:rPr>
              <a:t> – special strike force created to round up all Polish Jews and concentrate them in Ghettos – mobile group, but deemed inefficient</a:t>
            </a:r>
          </a:p>
          <a:p>
            <a:pPr>
              <a:lnSpc>
                <a:spcPct val="80000"/>
              </a:lnSpc>
            </a:pPr>
            <a:endParaRPr lang="en-US" dirty="0" smtClean="0">
              <a:latin typeface="Arial" charset="0"/>
            </a:endParaRPr>
          </a:p>
          <a:p>
            <a:pPr>
              <a:lnSpc>
                <a:spcPct val="80000"/>
              </a:lnSpc>
            </a:pPr>
            <a:r>
              <a:rPr lang="en-US" dirty="0" smtClean="0">
                <a:latin typeface="Arial" charset="0"/>
              </a:rPr>
              <a:t>Created death camps – Treblinka, </a:t>
            </a:r>
            <a:r>
              <a:rPr lang="en-US" b="1" u="sng" dirty="0" smtClean="0">
                <a:latin typeface="Arial" charset="0"/>
              </a:rPr>
              <a:t>Auschwitz</a:t>
            </a:r>
            <a:r>
              <a:rPr lang="en-US" dirty="0" smtClean="0">
                <a:latin typeface="Arial" charset="0"/>
              </a:rPr>
              <a:t>, etc. using </a:t>
            </a:r>
            <a:r>
              <a:rPr lang="en-US" b="1" u="sng" dirty="0" err="1" smtClean="0">
                <a:latin typeface="Arial" charset="0"/>
              </a:rPr>
              <a:t>Zyklon</a:t>
            </a:r>
            <a:r>
              <a:rPr lang="en-US" b="1" u="sng" dirty="0" smtClean="0">
                <a:latin typeface="Arial" charset="0"/>
              </a:rPr>
              <a:t> B </a:t>
            </a:r>
            <a:r>
              <a:rPr lang="en-US" dirty="0" smtClean="0">
                <a:latin typeface="Arial" charset="0"/>
              </a:rPr>
              <a:t>(hydrogen cyanide) in gas chambers.  At Auschwitz – 70% were killed automatically</a:t>
            </a:r>
          </a:p>
          <a:p>
            <a:pPr>
              <a:lnSpc>
                <a:spcPct val="80000"/>
              </a:lnSpc>
            </a:pPr>
            <a:endParaRPr lang="en-US" dirty="0" smtClean="0">
              <a:latin typeface="Arial" charset="0"/>
            </a:endParaRPr>
          </a:p>
          <a:p>
            <a:pPr>
              <a:lnSpc>
                <a:spcPct val="80000"/>
              </a:lnSpc>
            </a:pPr>
            <a:r>
              <a:rPr lang="en-US" dirty="0" smtClean="0">
                <a:latin typeface="Arial" charset="0"/>
              </a:rPr>
              <a:t>90% of Jewish population of Baltic Countries and Germany were exterminated</a:t>
            </a:r>
          </a:p>
          <a:p>
            <a:pPr>
              <a:lnSpc>
                <a:spcPct val="80000"/>
              </a:lnSpc>
            </a:pPr>
            <a:endParaRPr lang="en-US" dirty="0" smtClean="0">
              <a:latin typeface="Arial" charset="0"/>
            </a:endParaRPr>
          </a:p>
          <a:p>
            <a:pPr>
              <a:lnSpc>
                <a:spcPct val="80000"/>
              </a:lnSpc>
            </a:pPr>
            <a:r>
              <a:rPr lang="en-US" dirty="0" smtClean="0">
                <a:latin typeface="Arial" charset="0"/>
              </a:rPr>
              <a:t>Others also exterminated 6 million – homosexuals, Jehovah’s Witnesses, Catholics, Gypsies, Slavs, mentally retarded (despite his sister being so).</a:t>
            </a:r>
          </a:p>
          <a:p>
            <a:pPr marL="0" indent="0">
              <a:lnSpc>
                <a:spcPct val="80000"/>
              </a:lnSpc>
              <a:buNone/>
            </a:pPr>
            <a:endParaRPr lang="en-US" dirty="0" smtClean="0">
              <a:latin typeface="Arial" charset="0"/>
            </a:endParaRPr>
          </a:p>
          <a:p>
            <a:pPr marL="0" indent="0">
              <a:lnSpc>
                <a:spcPct val="80000"/>
              </a:lnSpc>
              <a:buNone/>
            </a:pPr>
            <a:r>
              <a:rPr lang="en-US" dirty="0" smtClean="0">
                <a:latin typeface="Arial" charset="0"/>
              </a:rPr>
              <a:t>What was done about it?</a:t>
            </a:r>
            <a:endParaRPr lang="en-US" dirty="0" smtClean="0">
              <a:latin typeface="Arial" charset="0"/>
            </a:endParaRPr>
          </a:p>
          <a:p>
            <a:pPr>
              <a:lnSpc>
                <a:spcPct val="80000"/>
              </a:lnSpc>
            </a:pPr>
            <a:r>
              <a:rPr lang="en-US" u="sng" dirty="0" smtClean="0">
                <a:latin typeface="Arial" charset="0"/>
              </a:rPr>
              <a:t>Nuremberg Trials </a:t>
            </a:r>
            <a:r>
              <a:rPr lang="en-US" dirty="0" smtClean="0">
                <a:latin typeface="Arial" charset="0"/>
              </a:rPr>
              <a:t>held to hold those who were guilty of abuses accountable – some imprisoned, some put to death.</a:t>
            </a:r>
          </a:p>
          <a:p>
            <a:pPr>
              <a:lnSpc>
                <a:spcPct val="80000"/>
              </a:lnSpc>
            </a:pPr>
            <a:r>
              <a:rPr lang="en-US" u="sng" dirty="0" smtClean="0">
                <a:latin typeface="Arial" charset="0"/>
              </a:rPr>
              <a:t>United Nations </a:t>
            </a:r>
            <a:r>
              <a:rPr lang="en-US" dirty="0" smtClean="0">
                <a:latin typeface="Arial" charset="0"/>
              </a:rPr>
              <a:t>formed to protect human rights of all individuals</a:t>
            </a:r>
          </a:p>
          <a:p>
            <a:endParaRPr lang="en-US" dirty="0"/>
          </a:p>
        </p:txBody>
      </p:sp>
    </p:spTree>
    <p:extLst>
      <p:ext uri="{BB962C8B-B14F-4D97-AF65-F5344CB8AC3E}">
        <p14:creationId xmlns:p14="http://schemas.microsoft.com/office/powerpoint/2010/main" val="4241708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953000" cy="1143000"/>
          </a:xfrm>
        </p:spPr>
        <p:txBody>
          <a:bodyPr>
            <a:normAutofit fontScale="90000"/>
          </a:bodyPr>
          <a:lstStyle/>
          <a:p>
            <a:r>
              <a:rPr lang="en-US" b="1" u="sng" dirty="0" smtClean="0"/>
              <a:t>Pol Pot’s </a:t>
            </a:r>
            <a:r>
              <a:rPr lang="en-US" dirty="0" smtClean="0"/>
              <a:t>Killing Fields</a:t>
            </a:r>
            <a:endParaRPr lang="en-US" dirty="0"/>
          </a:p>
        </p:txBody>
      </p:sp>
      <p:sp>
        <p:nvSpPr>
          <p:cNvPr id="3" name="Content Placeholder 2"/>
          <p:cNvSpPr>
            <a:spLocks noGrp="1"/>
          </p:cNvSpPr>
          <p:nvPr>
            <p:ph idx="1"/>
          </p:nvPr>
        </p:nvSpPr>
        <p:spPr>
          <a:xfrm>
            <a:off x="228600" y="1371600"/>
            <a:ext cx="5867400" cy="5257800"/>
          </a:xfrm>
        </p:spPr>
        <p:txBody>
          <a:bodyPr>
            <a:normAutofit fontScale="92500" lnSpcReduction="10000"/>
          </a:bodyPr>
          <a:lstStyle/>
          <a:p>
            <a:r>
              <a:rPr lang="en-US" sz="3000" b="1" u="sng" dirty="0" smtClean="0"/>
              <a:t>Khmer Rouge</a:t>
            </a:r>
            <a:r>
              <a:rPr lang="en-US" sz="3000" u="sng" dirty="0" smtClean="0"/>
              <a:t> </a:t>
            </a:r>
            <a:r>
              <a:rPr lang="en-US" sz="3000" dirty="0" smtClean="0"/>
              <a:t>were guerrilla fighters in Cambodia who supplied Ho Chi Minh’s Viet Cong (</a:t>
            </a:r>
            <a:r>
              <a:rPr lang="en-US" sz="3000" b="1" u="sng" dirty="0" smtClean="0"/>
              <a:t>communist</a:t>
            </a:r>
            <a:r>
              <a:rPr lang="en-US" sz="3000" dirty="0" smtClean="0"/>
              <a:t>).</a:t>
            </a:r>
          </a:p>
          <a:p>
            <a:r>
              <a:rPr lang="en-US" sz="3000" dirty="0" smtClean="0"/>
              <a:t>After America left Vietnam, </a:t>
            </a:r>
            <a:r>
              <a:rPr lang="en-US" sz="3000" b="1" dirty="0" smtClean="0"/>
              <a:t>Pol Pot</a:t>
            </a:r>
            <a:r>
              <a:rPr lang="en-US" sz="3000" dirty="0" smtClean="0"/>
              <a:t> became leader (1975-9) of Khmer Rouge and began an extermination of “western” ideas.  Genocide of over 1 million intellectuals</a:t>
            </a:r>
          </a:p>
          <a:p>
            <a:r>
              <a:rPr lang="en-US" sz="3000" dirty="0"/>
              <a:t>S</a:t>
            </a:r>
            <a:r>
              <a:rPr lang="en-US" sz="3000" dirty="0" smtClean="0"/>
              <a:t>chools were closed and reopened as torture chambers and “killing fields”.  Pictures of victims taken prior to killing them.  </a:t>
            </a:r>
            <a:r>
              <a:rPr lang="en-US" sz="3000" b="1" dirty="0" smtClean="0"/>
              <a:t>30% of Cambodia’s population killed</a:t>
            </a:r>
            <a:r>
              <a:rPr lang="en-US" sz="3000" dirty="0" smtClean="0"/>
              <a:t>.</a:t>
            </a:r>
          </a:p>
        </p:txBody>
      </p:sp>
      <p:pic>
        <p:nvPicPr>
          <p:cNvPr id="4" name="Picture 4" descr="Skull From Pol Pot Regi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6096000" y="533400"/>
            <a:ext cx="2890523" cy="24606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624965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r>
              <a:rPr lang="en-US" dirty="0"/>
              <a:t>Pol Pot’s </a:t>
            </a:r>
            <a:r>
              <a:rPr lang="en-US" b="1" u="sng" dirty="0"/>
              <a:t>Year Zero</a:t>
            </a:r>
          </a:p>
        </p:txBody>
      </p:sp>
      <p:sp>
        <p:nvSpPr>
          <p:cNvPr id="116739" name="Rectangle 3"/>
          <p:cNvSpPr>
            <a:spLocks noGrp="1" noChangeArrowheads="1"/>
          </p:cNvSpPr>
          <p:nvPr>
            <p:ph type="body" idx="1"/>
          </p:nvPr>
        </p:nvSpPr>
        <p:spPr/>
        <p:txBody>
          <a:bodyPr/>
          <a:lstStyle/>
          <a:p>
            <a:r>
              <a:rPr lang="en-US"/>
              <a:t>Closed cities – forced people to work in fields.</a:t>
            </a:r>
          </a:p>
          <a:p>
            <a:r>
              <a:rPr lang="en-US"/>
              <a:t>Closed banking institutions, hospitals, stores.</a:t>
            </a:r>
          </a:p>
          <a:p>
            <a:r>
              <a:rPr lang="en-US"/>
              <a:t>Ended religion.</a:t>
            </a:r>
          </a:p>
          <a:p>
            <a:r>
              <a:rPr lang="en-US"/>
              <a:t>People forced to work 12-14 hr. per day</a:t>
            </a:r>
          </a:p>
          <a:p>
            <a:r>
              <a:rPr lang="en-US"/>
              <a:t>Planted 10 million land mines – one for every person.</a:t>
            </a:r>
          </a:p>
        </p:txBody>
      </p:sp>
      <p:sp>
        <p:nvSpPr>
          <p:cNvPr id="116740" name="AutoShape 4"/>
          <p:cNvSpPr>
            <a:spLocks noChangeArrowheads="1"/>
          </p:cNvSpPr>
          <p:nvPr/>
        </p:nvSpPr>
        <p:spPr bwMode="auto">
          <a:xfrm>
            <a:off x="7315200" y="609600"/>
            <a:ext cx="609600" cy="533400"/>
          </a:xfrm>
          <a:prstGeom prst="star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42632057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Rwanda</a:t>
            </a:r>
            <a:r>
              <a:rPr lang="en-US" dirty="0" smtClean="0"/>
              <a:t> Crisis in Africa</a:t>
            </a:r>
            <a:endParaRPr lang="en-US" dirty="0"/>
          </a:p>
        </p:txBody>
      </p:sp>
      <p:sp>
        <p:nvSpPr>
          <p:cNvPr id="3" name="Content Placeholder 2"/>
          <p:cNvSpPr>
            <a:spLocks noGrp="1"/>
          </p:cNvSpPr>
          <p:nvPr>
            <p:ph idx="1"/>
          </p:nvPr>
        </p:nvSpPr>
        <p:spPr/>
        <p:txBody>
          <a:bodyPr>
            <a:normAutofit lnSpcReduction="10000"/>
          </a:bodyPr>
          <a:lstStyle/>
          <a:p>
            <a:pPr>
              <a:lnSpc>
                <a:spcPct val="80000"/>
              </a:lnSpc>
            </a:pPr>
            <a:r>
              <a:rPr lang="en-US" b="1" u="sng" dirty="0" smtClean="0"/>
              <a:t>Tutsis and Hutus </a:t>
            </a:r>
            <a:r>
              <a:rPr lang="en-US" dirty="0" smtClean="0"/>
              <a:t>– over 2,000 years same culture, single religion, common religious beliefs, dances, etc.</a:t>
            </a:r>
          </a:p>
          <a:p>
            <a:pPr>
              <a:lnSpc>
                <a:spcPct val="80000"/>
              </a:lnSpc>
            </a:pPr>
            <a:r>
              <a:rPr lang="en-US" dirty="0" smtClean="0"/>
              <a:t>18</a:t>
            </a:r>
            <a:r>
              <a:rPr lang="en-US" baseline="30000" dirty="0" smtClean="0"/>
              <a:t>th</a:t>
            </a:r>
            <a:r>
              <a:rPr lang="en-US" dirty="0" smtClean="0"/>
              <a:t> c. rulers began categorizing people into those who were wealthy – Tutsi (rich in cattle) and Hutu (subordinate).</a:t>
            </a:r>
          </a:p>
          <a:p>
            <a:pPr>
              <a:lnSpc>
                <a:spcPct val="80000"/>
              </a:lnSpc>
            </a:pPr>
            <a:r>
              <a:rPr lang="en-US" dirty="0" smtClean="0"/>
              <a:t>Marriage within tribe created genetic characteristics:  Tutsi are tall and thin; Hutus are shorter and stronger.</a:t>
            </a:r>
          </a:p>
          <a:p>
            <a:pPr>
              <a:lnSpc>
                <a:spcPct val="80000"/>
              </a:lnSpc>
            </a:pPr>
            <a:r>
              <a:rPr lang="en-US" dirty="0" smtClean="0"/>
              <a:t>When Belgians made it a colony, gave jobs and prominence to richer and better educated Tutsis.</a:t>
            </a:r>
          </a:p>
          <a:p>
            <a:endParaRPr lang="en-US" dirty="0"/>
          </a:p>
        </p:txBody>
      </p:sp>
    </p:spTree>
    <p:extLst>
      <p:ext uri="{BB962C8B-B14F-4D97-AF65-F5344CB8AC3E}">
        <p14:creationId xmlns:p14="http://schemas.microsoft.com/office/powerpoint/2010/main" val="13749258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46843" y="228600"/>
            <a:ext cx="8229600" cy="4525963"/>
          </a:xfrm>
        </p:spPr>
        <p:txBody>
          <a:bodyPr/>
          <a:lstStyle/>
          <a:p>
            <a:pPr>
              <a:lnSpc>
                <a:spcPct val="90000"/>
              </a:lnSpc>
            </a:pPr>
            <a:r>
              <a:rPr lang="en-US" sz="2800" dirty="0" smtClean="0"/>
              <a:t>1961 – Rwanda gains independence.</a:t>
            </a:r>
          </a:p>
          <a:p>
            <a:pPr>
              <a:lnSpc>
                <a:spcPct val="90000"/>
              </a:lnSpc>
            </a:pPr>
            <a:r>
              <a:rPr lang="en-US" sz="2800" dirty="0" smtClean="0"/>
              <a:t>Hutus make up 80% of population and had political control.</a:t>
            </a:r>
          </a:p>
          <a:p>
            <a:pPr>
              <a:lnSpc>
                <a:spcPct val="90000"/>
              </a:lnSpc>
            </a:pPr>
            <a:r>
              <a:rPr lang="en-US" sz="2800" dirty="0" smtClean="0"/>
              <a:t>March 1994 – Government gives firearms and machetes to Hutu population and told to kill the Tutsis.  Given food if they did.   1 million Tutsis killed in 100 days.</a:t>
            </a:r>
          </a:p>
          <a:p>
            <a:endParaRPr lang="en-US" dirty="0"/>
          </a:p>
        </p:txBody>
      </p:sp>
      <p:pic>
        <p:nvPicPr>
          <p:cNvPr id="4" name="Picture 4" desc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3733800" y="2954045"/>
            <a:ext cx="5029200" cy="33283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TextBox 5"/>
          <p:cNvSpPr txBox="1"/>
          <p:nvPr/>
        </p:nvSpPr>
        <p:spPr>
          <a:xfrm>
            <a:off x="609600" y="3581400"/>
            <a:ext cx="2819400" cy="2308324"/>
          </a:xfrm>
          <a:prstGeom prst="rect">
            <a:avLst/>
          </a:prstGeom>
          <a:noFill/>
        </p:spPr>
        <p:txBody>
          <a:bodyPr wrap="square" rtlCol="0">
            <a:spAutoFit/>
          </a:bodyPr>
          <a:lstStyle/>
          <a:p>
            <a:r>
              <a:rPr lang="en-US" dirty="0" smtClean="0"/>
              <a:t>What was done about it?</a:t>
            </a:r>
          </a:p>
          <a:p>
            <a:pPr marL="285750" indent="-285750">
              <a:buFont typeface="Arial" pitchFamily="34" charset="0"/>
              <a:buChar char="•"/>
            </a:pPr>
            <a:r>
              <a:rPr lang="en-US" dirty="0" smtClean="0"/>
              <a:t>UN is still putting people on trial.</a:t>
            </a:r>
          </a:p>
          <a:p>
            <a:pPr marL="285750" indent="-285750">
              <a:buFont typeface="Arial" pitchFamily="34" charset="0"/>
              <a:buChar char="•"/>
            </a:pPr>
            <a:r>
              <a:rPr lang="en-US" dirty="0" smtClean="0"/>
              <a:t>Created a museum to remember victims by</a:t>
            </a:r>
          </a:p>
          <a:p>
            <a:pPr marL="285750" indent="-285750">
              <a:buFont typeface="Arial" pitchFamily="34" charset="0"/>
              <a:buChar char="•"/>
            </a:pPr>
            <a:r>
              <a:rPr lang="en-US" dirty="0" smtClean="0"/>
              <a:t>Movie Hotel Rwanda brings international attention to problem.</a:t>
            </a:r>
            <a:endParaRPr lang="en-US" dirty="0"/>
          </a:p>
        </p:txBody>
      </p:sp>
    </p:spTree>
    <p:extLst>
      <p:ext uri="{BB962C8B-B14F-4D97-AF65-F5344CB8AC3E}">
        <p14:creationId xmlns:p14="http://schemas.microsoft.com/office/powerpoint/2010/main" val="5824630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28599" y="762000"/>
            <a:ext cx="6884581" cy="2667000"/>
          </a:xfrm>
          <a:prstGeom prst="rect">
            <a:avLst/>
          </a:prstGeom>
          <a:noFill/>
          <a:ln/>
        </p:spPr>
      </p:pic>
      <p:sp>
        <p:nvSpPr>
          <p:cNvPr id="5" name="Rectangle 4"/>
          <p:cNvSpPr/>
          <p:nvPr/>
        </p:nvSpPr>
        <p:spPr>
          <a:xfrm>
            <a:off x="3124200" y="3429000"/>
            <a:ext cx="5257800" cy="2308324"/>
          </a:xfrm>
          <a:prstGeom prst="rect">
            <a:avLst/>
          </a:prstGeom>
        </p:spPr>
        <p:txBody>
          <a:bodyPr wrap="square">
            <a:spAutoFit/>
          </a:bodyPr>
          <a:lstStyle/>
          <a:p>
            <a:pPr marL="609600" indent="-609600"/>
            <a:r>
              <a:rPr lang="en-US" dirty="0" smtClean="0"/>
              <a:t>The stability of many African nations continues to be threatened by the</a:t>
            </a:r>
            <a:br>
              <a:rPr lang="en-US" dirty="0" smtClean="0"/>
            </a:br>
            <a:endParaRPr lang="en-US" dirty="0" smtClean="0"/>
          </a:p>
          <a:p>
            <a:pPr marL="609600" indent="-609600">
              <a:buFont typeface="Wingdings" pitchFamily="2" charset="2"/>
              <a:buAutoNum type="alphaUcPeriod"/>
            </a:pPr>
            <a:r>
              <a:rPr lang="en-US" dirty="0" smtClean="0"/>
              <a:t>spread of Animism among the people </a:t>
            </a:r>
          </a:p>
          <a:p>
            <a:pPr marL="609600" indent="-609600">
              <a:buFont typeface="Wingdings" pitchFamily="2" charset="2"/>
              <a:buAutoNum type="alphaUcPeriod"/>
            </a:pPr>
            <a:r>
              <a:rPr lang="en-US" dirty="0" smtClean="0"/>
              <a:t>ethnic and tribal loyalties of the people </a:t>
            </a:r>
          </a:p>
          <a:p>
            <a:pPr marL="609600" indent="-609600">
              <a:buFont typeface="Wingdings" pitchFamily="2" charset="2"/>
              <a:buAutoNum type="alphaUcPeriod"/>
            </a:pPr>
            <a:r>
              <a:rPr lang="en-US" dirty="0" smtClean="0"/>
              <a:t>use of command economies </a:t>
            </a:r>
          </a:p>
          <a:p>
            <a:pPr marL="609600" indent="-609600">
              <a:buFont typeface="Wingdings" pitchFamily="2" charset="2"/>
              <a:buAutoNum type="alphaUcPeriod"/>
            </a:pPr>
            <a:r>
              <a:rPr lang="en-US" dirty="0" smtClean="0"/>
              <a:t>establishment of labor unions </a:t>
            </a:r>
          </a:p>
          <a:p>
            <a:pPr marL="609600" indent="-609600"/>
            <a:endParaRPr lang="en-US" dirty="0"/>
          </a:p>
        </p:txBody>
      </p:sp>
    </p:spTree>
    <p:extLst>
      <p:ext uri="{BB962C8B-B14F-4D97-AF65-F5344CB8AC3E}">
        <p14:creationId xmlns:p14="http://schemas.microsoft.com/office/powerpoint/2010/main" val="34321698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975"/>
            <a:ext cx="8229600" cy="1143000"/>
          </a:xfrm>
        </p:spPr>
        <p:txBody>
          <a:bodyPr/>
          <a:lstStyle/>
          <a:p>
            <a:r>
              <a:rPr lang="en-US" dirty="0" smtClean="0"/>
              <a:t>Sudan - Africa</a:t>
            </a:r>
            <a:endParaRPr lang="en-US" dirty="0"/>
          </a:p>
        </p:txBody>
      </p:sp>
      <p:pic>
        <p:nvPicPr>
          <p:cNvPr id="4" name="Picture 11" descr="northern_southern_sudan_11"/>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876800" y="1143000"/>
            <a:ext cx="4049345" cy="376396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28600" y="838200"/>
            <a:ext cx="4800600" cy="6001643"/>
          </a:xfrm>
          <a:prstGeom prst="rect">
            <a:avLst/>
          </a:prstGeom>
        </p:spPr>
        <p:txBody>
          <a:bodyPr wrap="square">
            <a:spAutoFit/>
          </a:bodyPr>
          <a:lstStyle/>
          <a:p>
            <a:pPr>
              <a:buFontTx/>
              <a:buChar char="•"/>
            </a:pPr>
            <a:r>
              <a:rPr lang="en-US" sz="2400" dirty="0" smtClean="0"/>
              <a:t>British and Egyptians rule Sudan jointly </a:t>
            </a:r>
          </a:p>
          <a:p>
            <a:pPr>
              <a:buFontTx/>
              <a:buChar char="•"/>
            </a:pPr>
            <a:endParaRPr lang="en-US" sz="2400" dirty="0" smtClean="0"/>
          </a:p>
          <a:p>
            <a:pPr>
              <a:buFontTx/>
              <a:buChar char="•"/>
            </a:pPr>
            <a:r>
              <a:rPr lang="en-US" sz="2400" dirty="0" smtClean="0"/>
              <a:t>Muslim Egypt in North; Christian British in South.</a:t>
            </a:r>
          </a:p>
          <a:p>
            <a:pPr>
              <a:buFontTx/>
              <a:buChar char="•"/>
            </a:pPr>
            <a:endParaRPr lang="en-US" sz="2400" dirty="0" smtClean="0"/>
          </a:p>
          <a:p>
            <a:pPr>
              <a:buFontTx/>
              <a:buChar char="•"/>
            </a:pPr>
            <a:r>
              <a:rPr lang="en-US" sz="2400" dirty="0" smtClean="0"/>
              <a:t> 1953 – grant Sudan independence.</a:t>
            </a:r>
          </a:p>
          <a:p>
            <a:pPr>
              <a:buFontTx/>
              <a:buChar char="•"/>
            </a:pPr>
            <a:endParaRPr lang="en-US" sz="2400" dirty="0" smtClean="0"/>
          </a:p>
          <a:p>
            <a:pPr>
              <a:buFontTx/>
              <a:buChar char="•"/>
            </a:pPr>
            <a:r>
              <a:rPr lang="en-US" sz="2400" dirty="0" smtClean="0"/>
              <a:t> Coups and civil war.</a:t>
            </a:r>
          </a:p>
          <a:p>
            <a:pPr>
              <a:buFontTx/>
              <a:buChar char="•"/>
            </a:pPr>
            <a:endParaRPr lang="en-US" sz="2400" dirty="0" smtClean="0"/>
          </a:p>
          <a:p>
            <a:pPr>
              <a:buFontTx/>
              <a:buChar char="•"/>
            </a:pPr>
            <a:r>
              <a:rPr lang="en-US" sz="2400" dirty="0" smtClean="0"/>
              <a:t> Colonel </a:t>
            </a:r>
            <a:r>
              <a:rPr lang="en-US" sz="2400" dirty="0" err="1" smtClean="0"/>
              <a:t>Nimeiry</a:t>
            </a:r>
            <a:r>
              <a:rPr lang="en-US" sz="2400" dirty="0" smtClean="0"/>
              <a:t> instituted Islamic law in 1983 – Koran rule of law.</a:t>
            </a:r>
          </a:p>
          <a:p>
            <a:r>
              <a:rPr lang="en-US" sz="2400" dirty="0" smtClean="0"/>
              <a:t/>
            </a:r>
            <a:br>
              <a:rPr lang="en-US" sz="2400" dirty="0" smtClean="0"/>
            </a:br>
            <a:r>
              <a:rPr lang="en-US" sz="2400" dirty="0" smtClean="0"/>
              <a:t>What was done about it?</a:t>
            </a:r>
          </a:p>
          <a:p>
            <a:pPr>
              <a:buFontTx/>
              <a:buChar char="•"/>
            </a:pPr>
            <a:r>
              <a:rPr lang="en-US" sz="2400" dirty="0" smtClean="0"/>
              <a:t>2011 – broke into two separate countries</a:t>
            </a:r>
            <a:endParaRPr lang="en-US" sz="2400" dirty="0"/>
          </a:p>
        </p:txBody>
      </p:sp>
    </p:spTree>
    <p:extLst>
      <p:ext uri="{BB962C8B-B14F-4D97-AF65-F5344CB8AC3E}">
        <p14:creationId xmlns:p14="http://schemas.microsoft.com/office/powerpoint/2010/main" val="28858669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Genocide</a:t>
            </a:r>
            <a:endParaRPr lang="en-US" dirty="0"/>
          </a:p>
        </p:txBody>
      </p:sp>
      <p:sp>
        <p:nvSpPr>
          <p:cNvPr id="3" name="Content Placeholder 2"/>
          <p:cNvSpPr>
            <a:spLocks noGrp="1"/>
          </p:cNvSpPr>
          <p:nvPr>
            <p:ph idx="1"/>
          </p:nvPr>
        </p:nvSpPr>
        <p:spPr/>
        <p:txBody>
          <a:bodyPr>
            <a:normAutofit fontScale="92500"/>
          </a:bodyPr>
          <a:lstStyle/>
          <a:p>
            <a:pPr>
              <a:lnSpc>
                <a:spcPct val="90000"/>
              </a:lnSpc>
            </a:pPr>
            <a:r>
              <a:rPr lang="en-US" sz="2400" dirty="0" smtClean="0"/>
              <a:t>The United Nations has defined Genocide as "any of the following acts committed with </a:t>
            </a:r>
            <a:r>
              <a:rPr lang="en-US" sz="2400" u="sng" dirty="0" smtClean="0"/>
              <a:t>intent</a:t>
            </a:r>
            <a:r>
              <a:rPr lang="en-US" sz="2400" dirty="0" smtClean="0"/>
              <a:t> to destroy, in whole or in part, </a:t>
            </a:r>
            <a:r>
              <a:rPr lang="en-US" sz="2400" u="sng" dirty="0" smtClean="0"/>
              <a:t>a national, ethnic, racial or religious</a:t>
            </a:r>
            <a:r>
              <a:rPr lang="en-US" sz="2400" dirty="0" smtClean="0"/>
              <a:t> group, as such: </a:t>
            </a:r>
          </a:p>
          <a:p>
            <a:pPr>
              <a:lnSpc>
                <a:spcPct val="90000"/>
              </a:lnSpc>
              <a:buFont typeface="Wingdings" pitchFamily="2" charset="2"/>
              <a:buNone/>
            </a:pPr>
            <a:endParaRPr lang="en-US" sz="2400" dirty="0" smtClean="0"/>
          </a:p>
          <a:p>
            <a:pPr lvl="1">
              <a:lnSpc>
                <a:spcPct val="90000"/>
              </a:lnSpc>
            </a:pPr>
            <a:r>
              <a:rPr lang="en-US" sz="2400" u="sng" dirty="0" smtClean="0"/>
              <a:t>Killing</a:t>
            </a:r>
            <a:r>
              <a:rPr lang="en-US" sz="2400" dirty="0" smtClean="0"/>
              <a:t> members of the group; </a:t>
            </a:r>
          </a:p>
          <a:p>
            <a:pPr lvl="1">
              <a:lnSpc>
                <a:spcPct val="90000"/>
              </a:lnSpc>
            </a:pPr>
            <a:r>
              <a:rPr lang="en-US" sz="2400" dirty="0" smtClean="0"/>
              <a:t>Causing serious bodily or </a:t>
            </a:r>
            <a:r>
              <a:rPr lang="en-US" sz="2400" u="sng" dirty="0" smtClean="0"/>
              <a:t>mental harm</a:t>
            </a:r>
            <a:r>
              <a:rPr lang="en-US" sz="2400" dirty="0" smtClean="0"/>
              <a:t> to members of the group; </a:t>
            </a:r>
          </a:p>
          <a:p>
            <a:pPr lvl="1">
              <a:lnSpc>
                <a:spcPct val="90000"/>
              </a:lnSpc>
            </a:pPr>
            <a:r>
              <a:rPr lang="en-US" sz="2400" u="sng" dirty="0" smtClean="0"/>
              <a:t>Deliberately</a:t>
            </a:r>
            <a:r>
              <a:rPr lang="en-US" sz="2400" dirty="0" smtClean="0"/>
              <a:t> inflicting on the group </a:t>
            </a:r>
            <a:r>
              <a:rPr lang="en-US" sz="2400" u="sng" dirty="0" smtClean="0"/>
              <a:t>conditions of life</a:t>
            </a:r>
            <a:r>
              <a:rPr lang="en-US" sz="2400" dirty="0" smtClean="0"/>
              <a:t> calculated to bring about its physical destruction in whole or in part; </a:t>
            </a:r>
          </a:p>
          <a:p>
            <a:pPr lvl="1">
              <a:lnSpc>
                <a:spcPct val="90000"/>
              </a:lnSpc>
            </a:pPr>
            <a:r>
              <a:rPr lang="en-US" sz="2400" dirty="0" smtClean="0"/>
              <a:t>Imposing measures intended to </a:t>
            </a:r>
            <a:r>
              <a:rPr lang="en-US" sz="2400" u="sng" dirty="0" smtClean="0"/>
              <a:t>prevent births</a:t>
            </a:r>
            <a:r>
              <a:rPr lang="en-US" sz="2400" dirty="0" smtClean="0"/>
              <a:t> within the group; </a:t>
            </a:r>
          </a:p>
          <a:p>
            <a:pPr lvl="1">
              <a:lnSpc>
                <a:spcPct val="90000"/>
              </a:lnSpc>
            </a:pPr>
            <a:r>
              <a:rPr lang="en-US" sz="2400" dirty="0" smtClean="0"/>
              <a:t>and </a:t>
            </a:r>
            <a:r>
              <a:rPr lang="en-US" sz="2400" u="sng" dirty="0" smtClean="0"/>
              <a:t>forcibly transferring children</a:t>
            </a:r>
            <a:r>
              <a:rPr lang="en-US" sz="2400" dirty="0" smtClean="0"/>
              <a:t> of the group to another group." </a:t>
            </a:r>
          </a:p>
          <a:p>
            <a:endParaRPr lang="en-US" dirty="0"/>
          </a:p>
        </p:txBody>
      </p:sp>
    </p:spTree>
    <p:extLst>
      <p:ext uri="{BB962C8B-B14F-4D97-AF65-F5344CB8AC3E}">
        <p14:creationId xmlns:p14="http://schemas.microsoft.com/office/powerpoint/2010/main" val="14130347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Sudan Slave Trade</a:t>
            </a:r>
            <a:endParaRPr lang="en-US" dirty="0"/>
          </a:p>
        </p:txBody>
      </p:sp>
      <p:sp>
        <p:nvSpPr>
          <p:cNvPr id="3" name="Content Placeholder 2"/>
          <p:cNvSpPr>
            <a:spLocks noGrp="1"/>
          </p:cNvSpPr>
          <p:nvPr>
            <p:ph idx="1"/>
          </p:nvPr>
        </p:nvSpPr>
        <p:spPr>
          <a:xfrm>
            <a:off x="457200" y="1600200"/>
            <a:ext cx="4648200" cy="4525963"/>
          </a:xfrm>
        </p:spPr>
        <p:txBody>
          <a:bodyPr>
            <a:normAutofit fontScale="85000" lnSpcReduction="20000"/>
          </a:bodyPr>
          <a:lstStyle/>
          <a:p>
            <a:pPr>
              <a:buFontTx/>
              <a:buChar char="•"/>
            </a:pPr>
            <a:r>
              <a:rPr lang="en-US" dirty="0" smtClean="0"/>
              <a:t>Fighters in civil war are not paid, Islamic govt. encouraged </a:t>
            </a:r>
            <a:r>
              <a:rPr lang="en-US" dirty="0" smtClean="0">
                <a:latin typeface="Arial" charset="0"/>
                <a:cs typeface="Arial" charset="0"/>
              </a:rPr>
              <a:t>Janjaweed Arab Militia</a:t>
            </a:r>
            <a:r>
              <a:rPr lang="en-US" dirty="0" smtClean="0"/>
              <a:t> to take slaves as payment.</a:t>
            </a:r>
          </a:p>
          <a:p>
            <a:pPr>
              <a:buFontTx/>
              <a:buChar char="•"/>
            </a:pPr>
            <a:r>
              <a:rPr lang="en-US" dirty="0" smtClean="0"/>
              <a:t> Christian Women and children taken.</a:t>
            </a:r>
          </a:p>
          <a:p>
            <a:pPr>
              <a:buFontTx/>
              <a:buChar char="•"/>
            </a:pPr>
            <a:r>
              <a:rPr lang="en-US" dirty="0" smtClean="0"/>
              <a:t>Government say not a bad practice; similar to traditional tribal practices.</a:t>
            </a:r>
          </a:p>
          <a:p>
            <a:pPr>
              <a:buFontTx/>
              <a:buChar char="•"/>
            </a:pPr>
            <a:r>
              <a:rPr lang="en-US" dirty="0" smtClean="0"/>
              <a:t>Street children rounded up to “donate” kidneys.</a:t>
            </a:r>
            <a:endParaRPr lang="en-US" dirty="0"/>
          </a:p>
        </p:txBody>
      </p:sp>
      <p:pic>
        <p:nvPicPr>
          <p:cNvPr id="4" name="Picture 6" descr="teun-seq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5105400" y="2133600"/>
            <a:ext cx="3886200" cy="26606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003898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of Native Americans</a:t>
            </a:r>
            <a:endParaRPr lang="en-US" dirty="0"/>
          </a:p>
        </p:txBody>
      </p:sp>
      <p:sp>
        <p:nvSpPr>
          <p:cNvPr id="3" name="Content Placeholder 2"/>
          <p:cNvSpPr>
            <a:spLocks noGrp="1"/>
          </p:cNvSpPr>
          <p:nvPr>
            <p:ph idx="1"/>
          </p:nvPr>
        </p:nvSpPr>
        <p:spPr>
          <a:xfrm>
            <a:off x="457200" y="1600200"/>
            <a:ext cx="3733800" cy="4525963"/>
          </a:xfrm>
        </p:spPr>
        <p:txBody>
          <a:bodyPr>
            <a:normAutofit fontScale="92500" lnSpcReduction="20000"/>
          </a:bodyPr>
          <a:lstStyle/>
          <a:p>
            <a:r>
              <a:rPr lang="en-US" dirty="0" smtClean="0"/>
              <a:t>Cortez (conquered Aztecs) and Pissarro (conquered Incas) killed millions of native Americans with better technology (guns) and disease (</a:t>
            </a:r>
            <a:r>
              <a:rPr lang="en-US" u="sng" dirty="0" smtClean="0"/>
              <a:t>smallpox</a:t>
            </a:r>
            <a:r>
              <a:rPr lang="en-US" dirty="0" smtClean="0"/>
              <a:t>), then forced them to work on </a:t>
            </a:r>
            <a:r>
              <a:rPr lang="en-US" u="sng" dirty="0" err="1" smtClean="0"/>
              <a:t>encomienda</a:t>
            </a:r>
            <a:r>
              <a:rPr lang="en-US" dirty="0" smtClean="0"/>
              <a:t> plantations.</a:t>
            </a:r>
            <a:endParaRPr lang="en-US" dirty="0"/>
          </a:p>
        </p:txBody>
      </p:sp>
      <p:pic>
        <p:nvPicPr>
          <p:cNvPr id="4" name="Picture 5" descr="Native_American_Population_Chart_1518-1593_0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0924" y="1752600"/>
            <a:ext cx="4191000" cy="3708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03019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r>
              <a:rPr lang="en-US" dirty="0" smtClean="0"/>
              <a:t>Enslavement of Africans – African Diaspora</a:t>
            </a:r>
            <a:endParaRPr lang="en-US" dirty="0"/>
          </a:p>
        </p:txBody>
      </p:sp>
      <p:sp>
        <p:nvSpPr>
          <p:cNvPr id="3" name="Content Placeholder 2"/>
          <p:cNvSpPr>
            <a:spLocks noGrp="1"/>
          </p:cNvSpPr>
          <p:nvPr>
            <p:ph idx="1"/>
          </p:nvPr>
        </p:nvSpPr>
        <p:spPr>
          <a:xfrm>
            <a:off x="457200" y="1295400"/>
            <a:ext cx="8229600" cy="4525963"/>
          </a:xfrm>
        </p:spPr>
        <p:txBody>
          <a:bodyPr>
            <a:normAutofit/>
          </a:bodyPr>
          <a:lstStyle/>
          <a:p>
            <a:r>
              <a:rPr lang="en-US" sz="2400" dirty="0" smtClean="0"/>
              <a:t>Imported to replace Native American labor.</a:t>
            </a:r>
          </a:p>
          <a:p>
            <a:r>
              <a:rPr lang="en-US" sz="2400" dirty="0" smtClean="0"/>
              <a:t>Millions die in Middle Passage</a:t>
            </a:r>
          </a:p>
        </p:txBody>
      </p:sp>
      <p:pic>
        <p:nvPicPr>
          <p:cNvPr id="4" name="Picture 2" descr="http://www.slaverysite.com/Body/slave_trade_1650-1860_b%20-%20www.slaveryinamerica.or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286000"/>
            <a:ext cx="7554913"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39241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5" descr="rout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191000" y="381000"/>
            <a:ext cx="4505325" cy="3646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b="39299"/>
          <a:stretch>
            <a:fillRect/>
          </a:stretch>
        </p:blipFill>
        <p:spPr bwMode="auto">
          <a:xfrm>
            <a:off x="14796" y="2178516"/>
            <a:ext cx="4328604" cy="46794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TextBox 5"/>
          <p:cNvSpPr txBox="1"/>
          <p:nvPr/>
        </p:nvSpPr>
        <p:spPr>
          <a:xfrm>
            <a:off x="4648200" y="4518258"/>
            <a:ext cx="3733800" cy="1477328"/>
          </a:xfrm>
          <a:prstGeom prst="rect">
            <a:avLst/>
          </a:prstGeom>
          <a:noFill/>
        </p:spPr>
        <p:txBody>
          <a:bodyPr wrap="square" rtlCol="0">
            <a:spAutoFit/>
          </a:bodyPr>
          <a:lstStyle/>
          <a:p>
            <a:r>
              <a:rPr lang="en-US" dirty="0" smtClean="0"/>
              <a:t>What was done about it?</a:t>
            </a:r>
          </a:p>
          <a:p>
            <a:pPr marL="285750" indent="-285750">
              <a:buFont typeface="Arial" pitchFamily="34" charset="0"/>
              <a:buChar char="•"/>
            </a:pPr>
            <a:r>
              <a:rPr lang="en-US" dirty="0" smtClean="0"/>
              <a:t>Slavery made illegal at European Congress of Vienna – 1814</a:t>
            </a:r>
          </a:p>
          <a:p>
            <a:pPr marL="285750" indent="-285750">
              <a:buFont typeface="Arial" pitchFamily="34" charset="0"/>
              <a:buChar char="•"/>
            </a:pPr>
            <a:r>
              <a:rPr lang="en-US" dirty="0" smtClean="0"/>
              <a:t>Americans emancipate slaves in 1860s during Civil War</a:t>
            </a:r>
            <a:endParaRPr lang="en-US" dirty="0"/>
          </a:p>
        </p:txBody>
      </p:sp>
    </p:spTree>
    <p:extLst>
      <p:ext uri="{BB962C8B-B14F-4D97-AF65-F5344CB8AC3E}">
        <p14:creationId xmlns:p14="http://schemas.microsoft.com/office/powerpoint/2010/main" val="37784820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Imperialism – 19</a:t>
            </a:r>
            <a:r>
              <a:rPr lang="en-US" baseline="30000" dirty="0" smtClean="0"/>
              <a:t>th</a:t>
            </a:r>
            <a:r>
              <a:rPr lang="en-US" dirty="0" smtClean="0"/>
              <a:t> century</a:t>
            </a:r>
            <a:endParaRPr lang="en-US" dirty="0"/>
          </a:p>
        </p:txBody>
      </p:sp>
      <p:sp>
        <p:nvSpPr>
          <p:cNvPr id="3" name="Content Placeholder 2"/>
          <p:cNvSpPr>
            <a:spLocks noGrp="1"/>
          </p:cNvSpPr>
          <p:nvPr>
            <p:ph idx="1"/>
          </p:nvPr>
        </p:nvSpPr>
        <p:spPr/>
        <p:txBody>
          <a:bodyPr/>
          <a:lstStyle/>
          <a:p>
            <a:r>
              <a:rPr lang="en-US" dirty="0" smtClean="0">
                <a:solidFill>
                  <a:schemeClr val="tx2"/>
                </a:solidFill>
              </a:rPr>
              <a:t>1885-1900s – native Congo by King Leopold of Belgium 3 to 30 million.  Famous for cutting off their hands if they did not collect enough rubber.</a:t>
            </a:r>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673345030"/>
              </p:ext>
            </p:extLst>
          </p:nvPr>
        </p:nvGraphicFramePr>
        <p:xfrm>
          <a:off x="2743200" y="3048000"/>
          <a:ext cx="3523619" cy="3278080"/>
        </p:xfrm>
        <a:graphic>
          <a:graphicData uri="http://schemas.openxmlformats.org/presentationml/2006/ole">
            <mc:AlternateContent xmlns:mc="http://schemas.openxmlformats.org/markup-compatibility/2006">
              <mc:Choice xmlns:v="urn:schemas-microsoft-com:vml" Requires="v">
                <p:oleObj spid="_x0000_s1035" name="Bitmap Image" r:id="rId3" imgW="7628571" imgH="7095238" progId="PBrush">
                  <p:embed/>
                </p:oleObj>
              </mc:Choice>
              <mc:Fallback>
                <p:oleObj name="Bitmap Image" r:id="rId3" imgW="7628571" imgH="7095238" progId="PBrush">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3048000"/>
                        <a:ext cx="3523619" cy="3278080"/>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19249694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White Man’s Burden - Kipling</a:t>
            </a:r>
            <a:endParaRPr lang="en-US" dirty="0"/>
          </a:p>
        </p:txBody>
      </p:sp>
      <p:sp>
        <p:nvSpPr>
          <p:cNvPr id="3" name="Text Placeholder 2"/>
          <p:cNvSpPr>
            <a:spLocks noGrp="1"/>
          </p:cNvSpPr>
          <p:nvPr>
            <p:ph type="body" idx="1"/>
          </p:nvPr>
        </p:nvSpPr>
        <p:spPr/>
        <p:txBody>
          <a:bodyPr/>
          <a:lstStyle/>
          <a:p>
            <a:endParaRPr lang="en-US" dirty="0"/>
          </a:p>
        </p:txBody>
      </p:sp>
      <p:sp>
        <p:nvSpPr>
          <p:cNvPr id="4" name="Content Placeholder 3"/>
          <p:cNvSpPr>
            <a:spLocks noGrp="1"/>
          </p:cNvSpPr>
          <p:nvPr>
            <p:ph sz="half" idx="2"/>
          </p:nvPr>
        </p:nvSpPr>
        <p:spPr/>
        <p:txBody>
          <a:bodyPr>
            <a:normAutofit fontScale="92500" lnSpcReduction="10000"/>
          </a:bodyPr>
          <a:lstStyle/>
          <a:p>
            <a:pPr eaLnBrk="0" hangingPunct="0"/>
            <a:r>
              <a:rPr lang="en-US" i="1" dirty="0" smtClean="0">
                <a:latin typeface="Arial" charset="0"/>
              </a:rPr>
              <a:t>Take up the </a:t>
            </a:r>
            <a:r>
              <a:rPr lang="en-US" i="1" dirty="0" smtClean="0">
                <a:latin typeface="Arial" charset="0"/>
                <a:hlinkClick r:id="rId2"/>
              </a:rPr>
              <a:t>White Man's burden-</a:t>
            </a:r>
            <a:r>
              <a:rPr lang="en-US" i="1" dirty="0" smtClean="0">
                <a:latin typeface="Arial" charset="0"/>
              </a:rPr>
              <a:t>- </a:t>
            </a:r>
          </a:p>
          <a:p>
            <a:pPr lvl="1" eaLnBrk="0" hangingPunct="0"/>
            <a:r>
              <a:rPr lang="en-US" i="1" dirty="0" smtClean="0">
                <a:latin typeface="Arial" charset="0"/>
              </a:rPr>
              <a:t>Send forth the best ye breed-- </a:t>
            </a:r>
          </a:p>
          <a:p>
            <a:pPr eaLnBrk="0" hangingPunct="0"/>
            <a:r>
              <a:rPr lang="en-US" i="1" dirty="0" smtClean="0">
                <a:latin typeface="Arial" charset="0"/>
              </a:rPr>
              <a:t>Go, bind your sons to exile </a:t>
            </a:r>
          </a:p>
          <a:p>
            <a:pPr lvl="1" eaLnBrk="0" hangingPunct="0"/>
            <a:r>
              <a:rPr lang="en-US" i="1" dirty="0" smtClean="0">
                <a:latin typeface="Arial" charset="0"/>
              </a:rPr>
              <a:t>To serve your captive's need; </a:t>
            </a:r>
          </a:p>
          <a:p>
            <a:pPr eaLnBrk="0" hangingPunct="0"/>
            <a:r>
              <a:rPr lang="en-US" i="1" dirty="0" smtClean="0">
                <a:latin typeface="Arial" charset="0"/>
              </a:rPr>
              <a:t>To wait, in heavy harness, </a:t>
            </a:r>
          </a:p>
          <a:p>
            <a:pPr lvl="1" eaLnBrk="0" hangingPunct="0"/>
            <a:r>
              <a:rPr lang="en-US" i="1" dirty="0" smtClean="0">
                <a:latin typeface="Arial" charset="0"/>
              </a:rPr>
              <a:t>On fluttered folk and wild-- </a:t>
            </a:r>
          </a:p>
          <a:p>
            <a:pPr eaLnBrk="0" hangingPunct="0"/>
            <a:r>
              <a:rPr lang="en-US" i="1" dirty="0" smtClean="0">
                <a:latin typeface="Arial" charset="0"/>
              </a:rPr>
              <a:t>Your new-caught sullen peoples, </a:t>
            </a:r>
          </a:p>
          <a:p>
            <a:pPr lvl="1" eaLnBrk="0" hangingPunct="0"/>
            <a:r>
              <a:rPr lang="en-US" i="1" dirty="0" smtClean="0">
                <a:latin typeface="Arial" charset="0"/>
                <a:hlinkClick r:id="rId3"/>
              </a:rPr>
              <a:t>Half devil and half child. …</a:t>
            </a:r>
          </a:p>
          <a:p>
            <a:endParaRPr lang="en-US" i="1"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normAutofit fontScale="62500" lnSpcReduction="20000"/>
          </a:bodyPr>
          <a:lstStyle/>
          <a:p>
            <a:pPr marL="609600" indent="-609600">
              <a:lnSpc>
                <a:spcPct val="80000"/>
              </a:lnSpc>
              <a:buFontTx/>
              <a:buNone/>
            </a:pPr>
            <a:r>
              <a:rPr lang="en-US" dirty="0" smtClean="0"/>
              <a:t>The 19th century term “White Man’s Burden” reflects the idea that</a:t>
            </a:r>
            <a:br>
              <a:rPr lang="en-US" dirty="0" smtClean="0"/>
            </a:br>
            <a:endParaRPr lang="en-US" dirty="0" smtClean="0"/>
          </a:p>
          <a:p>
            <a:pPr marL="609600" indent="-609600">
              <a:lnSpc>
                <a:spcPct val="80000"/>
              </a:lnSpc>
              <a:buFontTx/>
              <a:buAutoNum type="alphaUcPeriod"/>
            </a:pPr>
            <a:r>
              <a:rPr lang="en-US" dirty="0" smtClean="0"/>
              <a:t>Asians and Africans were equal to Europeans </a:t>
            </a:r>
          </a:p>
          <a:p>
            <a:pPr marL="609600" indent="-609600">
              <a:lnSpc>
                <a:spcPct val="80000"/>
              </a:lnSpc>
              <a:buFontTx/>
              <a:buAutoNum type="alphaUcPeriod"/>
            </a:pPr>
            <a:r>
              <a:rPr lang="en-US" dirty="0" smtClean="0"/>
              <a:t>Asians and Africans would be grateful for European help </a:t>
            </a:r>
          </a:p>
          <a:p>
            <a:pPr marL="609600" indent="-609600">
              <a:lnSpc>
                <a:spcPct val="80000"/>
              </a:lnSpc>
              <a:buFontTx/>
              <a:buAutoNum type="alphaUcPeriod"/>
            </a:pPr>
            <a:r>
              <a:rPr lang="en-US" dirty="0" smtClean="0"/>
              <a:t>imperialism was opposed by most Europeans </a:t>
            </a:r>
          </a:p>
          <a:p>
            <a:pPr marL="609600" indent="-609600">
              <a:lnSpc>
                <a:spcPct val="80000"/>
              </a:lnSpc>
              <a:buFontTx/>
              <a:buAutoNum type="alphaUcPeriod"/>
            </a:pPr>
            <a:r>
              <a:rPr lang="en-US" dirty="0" smtClean="0"/>
              <a:t>Europeans had a responsibility to improve the lives of the colonial peoples </a:t>
            </a:r>
          </a:p>
          <a:p>
            <a:pPr marL="609600" indent="-609600">
              <a:lnSpc>
                <a:spcPct val="80000"/>
              </a:lnSpc>
              <a:buFontTx/>
              <a:buNone/>
            </a:pPr>
            <a:endParaRPr lang="en-US" dirty="0" smtClean="0"/>
          </a:p>
          <a:p>
            <a:pPr marL="609600" indent="-609600">
              <a:lnSpc>
                <a:spcPct val="80000"/>
              </a:lnSpc>
              <a:buFontTx/>
              <a:buNone/>
            </a:pPr>
            <a:r>
              <a:rPr lang="en-US" dirty="0" smtClean="0"/>
              <a:t>The phrase “White Man’s burden” in this excerpt refers to the</a:t>
            </a:r>
            <a:br>
              <a:rPr lang="en-US" dirty="0" smtClean="0"/>
            </a:br>
            <a:endParaRPr lang="en-US" dirty="0" smtClean="0"/>
          </a:p>
          <a:p>
            <a:pPr marL="609600" indent="-609600">
              <a:lnSpc>
                <a:spcPct val="80000"/>
              </a:lnSpc>
              <a:buFontTx/>
              <a:buAutoNum type="alphaUcPeriod"/>
            </a:pPr>
            <a:r>
              <a:rPr lang="en-US" dirty="0" smtClean="0"/>
              <a:t>negative attitude of Europeans toward peoples of the non-Western world </a:t>
            </a:r>
          </a:p>
          <a:p>
            <a:pPr marL="609600" indent="-609600">
              <a:lnSpc>
                <a:spcPct val="80000"/>
              </a:lnSpc>
              <a:buFontTx/>
              <a:buAutoNum type="alphaUcPeriod"/>
            </a:pPr>
            <a:r>
              <a:rPr lang="en-US" dirty="0" smtClean="0"/>
              <a:t>advantages Europeans would gain by colonizing Africa, Asia, and Latin America </a:t>
            </a:r>
          </a:p>
          <a:p>
            <a:pPr marL="609600" indent="-609600">
              <a:lnSpc>
                <a:spcPct val="80000"/>
              </a:lnSpc>
              <a:buFontTx/>
              <a:buAutoNum type="alphaUcPeriod"/>
            </a:pPr>
            <a:r>
              <a:rPr lang="en-US" dirty="0" smtClean="0"/>
              <a:t>positive role of the Roman Catholic Church in Africa and Asia </a:t>
            </a:r>
          </a:p>
          <a:p>
            <a:pPr marL="609600" indent="-609600">
              <a:lnSpc>
                <a:spcPct val="80000"/>
              </a:lnSpc>
              <a:buFontTx/>
              <a:buAutoNum type="alphaUcPeriod"/>
            </a:pPr>
            <a:r>
              <a:rPr lang="en-US" dirty="0" smtClean="0"/>
              <a:t>challenges non-Europeans faced when trading with the Europeans </a:t>
            </a:r>
          </a:p>
          <a:p>
            <a:pPr marL="609600" indent="-609600">
              <a:lnSpc>
                <a:spcPct val="80000"/>
              </a:lnSpc>
              <a:buFontTx/>
              <a:buAutoNum type="alphaUcPeriod"/>
            </a:pPr>
            <a:endParaRPr lang="en-US" dirty="0" smtClean="0"/>
          </a:p>
          <a:p>
            <a:pPr marL="0" indent="0">
              <a:buNone/>
            </a:pPr>
            <a:endParaRPr lang="en-US" dirty="0"/>
          </a:p>
        </p:txBody>
      </p:sp>
    </p:spTree>
    <p:extLst>
      <p:ext uri="{BB962C8B-B14F-4D97-AF65-F5344CB8AC3E}">
        <p14:creationId xmlns:p14="http://schemas.microsoft.com/office/powerpoint/2010/main" val="41219822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 African Apartheid</a:t>
            </a:r>
            <a:endParaRPr lang="en-US" dirty="0"/>
          </a:p>
        </p:txBody>
      </p:sp>
      <p:sp>
        <p:nvSpPr>
          <p:cNvPr id="3" name="Content Placeholder 2"/>
          <p:cNvSpPr>
            <a:spLocks noGrp="1"/>
          </p:cNvSpPr>
          <p:nvPr>
            <p:ph idx="1"/>
          </p:nvPr>
        </p:nvSpPr>
        <p:spPr>
          <a:xfrm>
            <a:off x="457200" y="1600200"/>
            <a:ext cx="8229600" cy="4953000"/>
          </a:xfrm>
        </p:spPr>
        <p:txBody>
          <a:bodyPr>
            <a:normAutofit fontScale="77500" lnSpcReduction="20000"/>
          </a:bodyPr>
          <a:lstStyle/>
          <a:p>
            <a:r>
              <a:rPr lang="en-US" sz="2900" b="1" u="sng" dirty="0">
                <a:latin typeface="Tahoma" pitchFamily="34" charset="0"/>
              </a:rPr>
              <a:t>Apartheid</a:t>
            </a:r>
            <a:r>
              <a:rPr lang="en-US" sz="2900" u="sng" dirty="0">
                <a:latin typeface="Tahoma" pitchFamily="34" charset="0"/>
              </a:rPr>
              <a:t> </a:t>
            </a:r>
            <a:r>
              <a:rPr lang="en-US" sz="2900" dirty="0">
                <a:latin typeface="Tahoma" pitchFamily="34" charset="0"/>
              </a:rPr>
              <a:t>– institutionalized separation of Blacks from Political, Economic and Social Power.</a:t>
            </a:r>
          </a:p>
          <a:p>
            <a:pPr eaLnBrk="0" hangingPunct="0">
              <a:buFontTx/>
              <a:buChar char="•"/>
            </a:pPr>
            <a:r>
              <a:rPr lang="en-US" sz="2900" dirty="0" smtClean="0">
                <a:latin typeface="Tahoma" pitchFamily="34" charset="0"/>
              </a:rPr>
              <a:t>People of color (blacks and Indians) are required to carry pass cards.</a:t>
            </a:r>
          </a:p>
          <a:p>
            <a:pPr eaLnBrk="0" hangingPunct="0">
              <a:buFontTx/>
              <a:buChar char="•"/>
            </a:pPr>
            <a:r>
              <a:rPr lang="en-US" sz="2900" b="1" u="sng" dirty="0" smtClean="0">
                <a:latin typeface="Tahoma" pitchFamily="34" charset="0"/>
              </a:rPr>
              <a:t>Nelson Mandela </a:t>
            </a:r>
            <a:r>
              <a:rPr lang="en-US" sz="2900" dirty="0" smtClean="0">
                <a:latin typeface="Tahoma" pitchFamily="34" charset="0"/>
              </a:rPr>
              <a:t>will use Gandhi’s non-violent protests against the white majority – will be imprisoned for 28 years.</a:t>
            </a:r>
          </a:p>
          <a:p>
            <a:pPr marL="0" indent="0" eaLnBrk="0" hangingPunct="0">
              <a:buNone/>
            </a:pPr>
            <a:endParaRPr lang="en-US" sz="2900" dirty="0" smtClean="0">
              <a:latin typeface="Tahoma" pitchFamily="34" charset="0"/>
            </a:endParaRPr>
          </a:p>
          <a:p>
            <a:pPr marL="0" indent="0" eaLnBrk="0" hangingPunct="0">
              <a:buNone/>
            </a:pPr>
            <a:r>
              <a:rPr lang="en-US" sz="2900" dirty="0" smtClean="0">
                <a:latin typeface="Tahoma" pitchFamily="34" charset="0"/>
              </a:rPr>
              <a:t>What was done about it?  </a:t>
            </a:r>
          </a:p>
          <a:p>
            <a:pPr eaLnBrk="0" hangingPunct="0"/>
            <a:r>
              <a:rPr lang="en-US" sz="2900" dirty="0" smtClean="0">
                <a:latin typeface="Tahoma" pitchFamily="34" charset="0"/>
              </a:rPr>
              <a:t>UN puts economic sanctions on South Africa – refuse to trade with them.</a:t>
            </a:r>
          </a:p>
          <a:p>
            <a:pPr>
              <a:buFontTx/>
              <a:buChar char="•"/>
            </a:pPr>
            <a:r>
              <a:rPr lang="en-US" sz="2900" u="sng" dirty="0" smtClean="0"/>
              <a:t>Nelson Mandela, President </a:t>
            </a:r>
            <a:r>
              <a:rPr lang="en-US" sz="2900" dirty="0" smtClean="0"/>
              <a:t>of the African National Congress (ANC), casting the ballot in his country's first </a:t>
            </a:r>
            <a:r>
              <a:rPr lang="en-US" sz="2900" u="sng" dirty="0" smtClean="0"/>
              <a:t>all-race elections</a:t>
            </a:r>
            <a:r>
              <a:rPr lang="en-US" sz="2900" dirty="0" smtClean="0"/>
              <a:t>, in April 1994</a:t>
            </a:r>
          </a:p>
          <a:p>
            <a:pPr>
              <a:buFontTx/>
              <a:buChar char="•"/>
            </a:pPr>
            <a:r>
              <a:rPr lang="en-US" sz="2900" dirty="0" smtClean="0"/>
              <a:t> ANC won 2/3 of seats in legislature.</a:t>
            </a:r>
          </a:p>
          <a:p>
            <a:pPr>
              <a:buFontTx/>
              <a:buChar char="•"/>
            </a:pPr>
            <a:r>
              <a:rPr lang="en-US" sz="2900" dirty="0" smtClean="0"/>
              <a:t>Despite political gains – still economic and social inequality</a:t>
            </a:r>
            <a:endParaRPr lang="en-US" sz="2900" dirty="0" smtClean="0"/>
          </a:p>
          <a:p>
            <a:pPr eaLnBrk="0" hangingPunct="0">
              <a:buFontTx/>
              <a:buChar char="•"/>
            </a:pPr>
            <a:endParaRPr lang="en-US" dirty="0" smtClean="0">
              <a:latin typeface="Tahoma" pitchFamily="34" charset="0"/>
            </a:endParaRPr>
          </a:p>
          <a:p>
            <a:endParaRPr lang="en-US" dirty="0"/>
          </a:p>
        </p:txBody>
      </p:sp>
    </p:spTree>
    <p:extLst>
      <p:ext uri="{BB962C8B-B14F-4D97-AF65-F5344CB8AC3E}">
        <p14:creationId xmlns:p14="http://schemas.microsoft.com/office/powerpoint/2010/main" val="19871236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85800" y="4419600"/>
            <a:ext cx="7848600" cy="4525963"/>
          </a:xfrm>
        </p:spPr>
        <p:txBody>
          <a:bodyPr>
            <a:normAutofit/>
          </a:bodyPr>
          <a:lstStyle/>
          <a:p>
            <a:pPr marL="533400" indent="-533400">
              <a:lnSpc>
                <a:spcPct val="90000"/>
              </a:lnSpc>
            </a:pPr>
            <a:r>
              <a:rPr lang="en-US" sz="1800" dirty="0" smtClean="0"/>
              <a:t>Which statement best characterizes the period of apartheid in South Africa?</a:t>
            </a:r>
            <a:br>
              <a:rPr lang="en-US" sz="1800" dirty="0" smtClean="0"/>
            </a:br>
            <a:endParaRPr lang="en-US" sz="1800" dirty="0" smtClean="0"/>
          </a:p>
          <a:p>
            <a:pPr marL="533400" indent="-533400">
              <a:lnSpc>
                <a:spcPct val="90000"/>
              </a:lnSpc>
              <a:buFont typeface="Wingdings" pitchFamily="2" charset="2"/>
              <a:buAutoNum type="alphaUcPeriod"/>
            </a:pPr>
            <a:r>
              <a:rPr lang="en-US" sz="1800" dirty="0" smtClean="0"/>
              <a:t>the majority of the population had the right to vote </a:t>
            </a:r>
          </a:p>
          <a:p>
            <a:pPr marL="533400" indent="-533400">
              <a:lnSpc>
                <a:spcPct val="90000"/>
              </a:lnSpc>
              <a:buFont typeface="Wingdings" pitchFamily="2" charset="2"/>
              <a:buAutoNum type="alphaUcPeriod"/>
            </a:pPr>
            <a:r>
              <a:rPr lang="en-US" sz="1800" dirty="0" smtClean="0"/>
              <a:t>the Boers attempted to conquer Nigeria </a:t>
            </a:r>
          </a:p>
          <a:p>
            <a:pPr marL="533400" indent="-533400">
              <a:lnSpc>
                <a:spcPct val="90000"/>
              </a:lnSpc>
              <a:buFont typeface="Wingdings" pitchFamily="2" charset="2"/>
              <a:buAutoNum type="alphaUcPeriod"/>
            </a:pPr>
            <a:r>
              <a:rPr lang="en-US" sz="1800" dirty="0" smtClean="0"/>
              <a:t>many racist ideas of the ruling minority were adopted into laws </a:t>
            </a:r>
          </a:p>
          <a:p>
            <a:pPr marL="533400" indent="-533400">
              <a:lnSpc>
                <a:spcPct val="90000"/>
              </a:lnSpc>
              <a:buFont typeface="Wingdings" pitchFamily="2" charset="2"/>
              <a:buAutoNum type="alphaUcPeriod"/>
            </a:pPr>
            <a:r>
              <a:rPr lang="en-US" sz="1800" dirty="0" smtClean="0"/>
              <a:t>French was declared the official language of the nation </a:t>
            </a:r>
          </a:p>
          <a:p>
            <a:endParaRPr lang="en-US" dirty="0" smtClean="0"/>
          </a:p>
          <a:p>
            <a:endParaRPr lang="en-US" dirty="0"/>
          </a:p>
        </p:txBody>
      </p:sp>
      <p:pic>
        <p:nvPicPr>
          <p:cNvPr id="4" name="Picture 3" descr="fig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1524000" y="152400"/>
            <a:ext cx="5460561" cy="412306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5010571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2770</TotalTime>
  <Words>974</Words>
  <Application>Microsoft Office PowerPoint</Application>
  <PresentationFormat>On-screen Show (4:3)</PresentationFormat>
  <Paragraphs>120</Paragraphs>
  <Slides>20</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2" baseType="lpstr">
      <vt:lpstr>Office Theme</vt:lpstr>
      <vt:lpstr>Bitmap Image</vt:lpstr>
      <vt:lpstr>Human Right Abuses</vt:lpstr>
      <vt:lpstr>Genocide</vt:lpstr>
      <vt:lpstr>Treatment of Native Americans</vt:lpstr>
      <vt:lpstr>Enslavement of Africans – African Diaspora</vt:lpstr>
      <vt:lpstr>PowerPoint Presentation</vt:lpstr>
      <vt:lpstr>Imperialism – 19th century</vt:lpstr>
      <vt:lpstr>White Man’s Burden - Kipling</vt:lpstr>
      <vt:lpstr>South African Apartheid</vt:lpstr>
      <vt:lpstr>PowerPoint Presentation</vt:lpstr>
      <vt:lpstr>PowerPoint Presentation</vt:lpstr>
      <vt:lpstr>Armenian Massacre 1915</vt:lpstr>
      <vt:lpstr>PowerPoint Presentation</vt:lpstr>
      <vt:lpstr>Nazi Holocaust</vt:lpstr>
      <vt:lpstr>Pol Pot’s Killing Fields</vt:lpstr>
      <vt:lpstr>Pol Pot’s Year Zero</vt:lpstr>
      <vt:lpstr>Rwanda Crisis in Africa</vt:lpstr>
      <vt:lpstr>PowerPoint Presentation</vt:lpstr>
      <vt:lpstr>PowerPoint Presentation</vt:lpstr>
      <vt:lpstr>Sudan - Africa</vt:lpstr>
      <vt:lpstr>Sudan Slave Trade</vt:lpstr>
    </vt:vector>
  </TitlesOfParts>
  <Company>VCSD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 Right Abuses</dc:title>
  <dc:creator>Lyons, Anne</dc:creator>
  <cp:lastModifiedBy>Lyons, Anne</cp:lastModifiedBy>
  <cp:revision>11</cp:revision>
  <cp:lastPrinted>2013-05-23T14:27:58Z</cp:lastPrinted>
  <dcterms:created xsi:type="dcterms:W3CDTF">2013-05-21T17:15:48Z</dcterms:created>
  <dcterms:modified xsi:type="dcterms:W3CDTF">2013-05-23T15:26:43Z</dcterms:modified>
</cp:coreProperties>
</file>